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jpeg" ContentType="image/jpeg"/>
  <Default Extension="rels" ContentType="application/vnd.openxmlformats-package.relationships+xml"/>
  <Default Extension="mov" ContentType="video/quicktime"/>
  <Default Extension="wdp" ContentType="image/vnd.ms-photo"/>
  <Default Extension="png" ContentType="image/png"/>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64" r:id="rId4"/>
    <p:sldId id="267" r:id="rId5"/>
    <p:sldId id="268" r:id="rId6"/>
    <p:sldId id="269" r:id="rId7"/>
    <p:sldId id="258" r:id="rId8"/>
    <p:sldId id="270" r:id="rId9"/>
    <p:sldId id="259" r:id="rId10"/>
    <p:sldId id="261" r:id="rId11"/>
    <p:sldId id="260" r:id="rId12"/>
    <p:sldId id="272" r:id="rId13"/>
    <p:sldId id="273" r:id="rId14"/>
    <p:sldId id="271" r:id="rId15"/>
    <p:sldId id="275" r:id="rId16"/>
    <p:sldId id="262" r:id="rId17"/>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89650"/>
  </p:normalViewPr>
  <p:slideViewPr>
    <p:cSldViewPr snapToGrid="0" snapToObjects="1">
      <p:cViewPr varScale="1">
        <p:scale>
          <a:sx n="96" d="100"/>
          <a:sy n="96" d="100"/>
        </p:scale>
        <p:origin x="1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EBEFD-76C1-4D48-BEC7-4058A21EA3F5}" type="datetimeFigureOut">
              <a:rPr lang="en-US" smtClean="0"/>
              <a:t>11/19/16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C3D24-B172-6645-97EC-2F950155F424}" type="slidenum">
              <a:rPr lang="en-US" smtClean="0"/>
              <a:t>‹#›</a:t>
            </a:fld>
            <a:endParaRPr lang="en-US"/>
          </a:p>
        </p:txBody>
      </p:sp>
    </p:spTree>
    <p:extLst>
      <p:ext uri="{BB962C8B-B14F-4D97-AF65-F5344CB8AC3E}">
        <p14:creationId xmlns:p14="http://schemas.microsoft.com/office/powerpoint/2010/main" val="167521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a:t>
            </a:fld>
            <a:endParaRPr lang="en-US"/>
          </a:p>
        </p:txBody>
      </p:sp>
    </p:spTree>
    <p:extLst>
      <p:ext uri="{BB962C8B-B14F-4D97-AF65-F5344CB8AC3E}">
        <p14:creationId xmlns:p14="http://schemas.microsoft.com/office/powerpoint/2010/main" val="926461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encountered several</a:t>
            </a:r>
            <a:r>
              <a:rPr lang="en-US" baseline="0" dirty="0" smtClean="0"/>
              <a:t> p</a:t>
            </a:r>
            <a:r>
              <a:rPr lang="en-US" dirty="0" smtClean="0"/>
              <a:t>roblems along the way.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Saving the camera’s video stream to a file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Workaround was to record only 2.45 seconds at a time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Setting the camera to the highest framerate possible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Should theoretically be up to 36 kHz, but had to settle for about 10 kHz</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 Also tried to control the electronic shutter speed digitally, but we found it to not be possible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Lens</a:t>
            </a:r>
            <a:r>
              <a:rPr lang="en-US" baseline="0" dirty="0" smtClean="0"/>
              <a:t> issues</a:t>
            </a:r>
            <a:r>
              <a:rPr lang="en-US" dirty="0" smtClean="0"/>
              <a:t>: We bought the lens, but found out that it</a:t>
            </a:r>
            <a:r>
              <a:rPr lang="en-US" baseline="0" dirty="0" smtClean="0"/>
              <a:t> needed an adapter to fit onto the camera. The lens adapter is an old design and not available everywhere, but we managed to buy one from China. Also the 2 reasons we mentioned a couple slides ago, lighting and focus issues.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lots of noise for several of the signals we measured. We incrementally improved on the noise with changes to both our setup, such as replacing lightbulbs with natural light and then LEDs, and in our digital processing, with frequency thresholding, normalization, and other denoising techniques.</a:t>
            </a:r>
            <a:endParaRPr lang="en-US" dirty="0" smtClean="0"/>
          </a:p>
        </p:txBody>
      </p:sp>
      <p:sp>
        <p:nvSpPr>
          <p:cNvPr id="4" name="Slide Number Placeholder 3"/>
          <p:cNvSpPr>
            <a:spLocks noGrp="1"/>
          </p:cNvSpPr>
          <p:nvPr>
            <p:ph type="sldNum" sz="quarter" idx="10"/>
          </p:nvPr>
        </p:nvSpPr>
        <p:spPr/>
        <p:txBody>
          <a:bodyPr/>
          <a:lstStyle/>
          <a:p>
            <a:fld id="{730C3D24-B172-6645-97EC-2F950155F424}" type="slidenum">
              <a:rPr lang="en-US" smtClean="0"/>
              <a:t>10</a:t>
            </a:fld>
            <a:endParaRPr lang="en-US"/>
          </a:p>
        </p:txBody>
      </p:sp>
    </p:spTree>
    <p:extLst>
      <p:ext uri="{BB962C8B-B14F-4D97-AF65-F5344CB8AC3E}">
        <p14:creationId xmlns:p14="http://schemas.microsoft.com/office/powerpoint/2010/main" val="445685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Skrillex</a:t>
            </a:r>
            <a:r>
              <a:rPr lang="en-US" dirty="0" smtClean="0"/>
              <a:t> – Fuck That (Bass Boosted).wav</a:t>
            </a:r>
          </a:p>
          <a:p>
            <a:r>
              <a:rPr lang="en-US" dirty="0" smtClean="0"/>
              <a:t>Input and output</a:t>
            </a:r>
            <a:r>
              <a:rPr lang="en-US" baseline="0" dirty="0" smtClean="0"/>
              <a:t> signals, give </a:t>
            </a:r>
            <a:r>
              <a:rPr lang="en-US" baseline="0" smtClean="0"/>
              <a:t>or take some initial time delay in recording (on the right)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14</a:t>
            </a:fld>
            <a:endParaRPr lang="en-US"/>
          </a:p>
        </p:txBody>
      </p:sp>
    </p:spTree>
    <p:extLst>
      <p:ext uri="{BB962C8B-B14F-4D97-AF65-F5344CB8AC3E}">
        <p14:creationId xmlns:p14="http://schemas.microsoft.com/office/powerpoint/2010/main" val="59057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Skrillex</a:t>
            </a:r>
            <a:r>
              <a:rPr lang="en-US" dirty="0" smtClean="0"/>
              <a:t> – Fuck That (Bass Boosted).wav</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15</a:t>
            </a:fld>
            <a:endParaRPr lang="en-US"/>
          </a:p>
        </p:txBody>
      </p:sp>
    </p:spTree>
    <p:extLst>
      <p:ext uri="{BB962C8B-B14F-4D97-AF65-F5344CB8AC3E}">
        <p14:creationId xmlns:p14="http://schemas.microsoft.com/office/powerpoint/2010/main" val="1692625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original</a:t>
            </a:r>
            <a:r>
              <a:rPr lang="en-US" baseline="0" dirty="0" smtClean="0"/>
              <a:t> idea was </a:t>
            </a:r>
            <a:r>
              <a:rPr lang="en-US" sz="1200" b="0" i="0" u="none" strike="noStrike" kern="1200" dirty="0" smtClean="0">
                <a:solidFill>
                  <a:schemeClr val="tx1"/>
                </a:solidFill>
                <a:effectLst/>
                <a:latin typeface="+mn-lt"/>
                <a:ea typeface="+mn-ea"/>
                <a:cs typeface="+mn-cs"/>
              </a:rPr>
              <a:t>to use a high-speed camera to recover speech audio from a video of someone’s throat while they are talking. To</a:t>
            </a:r>
            <a:r>
              <a:rPr lang="en-US" sz="1200" b="0" i="0" u="none" strike="noStrike" kern="1200" baseline="0" dirty="0" smtClean="0">
                <a:solidFill>
                  <a:schemeClr val="tx1"/>
                </a:solidFill>
                <a:effectLst/>
                <a:latin typeface="+mn-lt"/>
                <a:ea typeface="+mn-ea"/>
                <a:cs typeface="+mn-cs"/>
              </a:rPr>
              <a:t> start off, and to ensure more consistency between experiments, we decided to videotape a base speaker as it is playing music.</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2</a:t>
            </a:fld>
            <a:endParaRPr lang="en-US"/>
          </a:p>
        </p:txBody>
      </p:sp>
    </p:spTree>
    <p:extLst>
      <p:ext uri="{BB962C8B-B14F-4D97-AF65-F5344CB8AC3E}">
        <p14:creationId xmlns:p14="http://schemas.microsoft.com/office/powerpoint/2010/main" val="179844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some background into the series of papers on</a:t>
            </a:r>
            <a:r>
              <a:rPr lang="en-US" baseline="0" dirty="0" smtClean="0"/>
              <a:t> Eulerian Video Magnification. They attempted to decompose a high-speed video both temporally and spatially, filter each pixel in the decomposed video temporally to capture a certain range of frequencies, and then add that filtered signal times alpha back to the original decomposition, and collapse the decomposition into an amplified video.</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3</a:t>
            </a:fld>
            <a:endParaRPr lang="en-US"/>
          </a:p>
        </p:txBody>
      </p:sp>
    </p:spTree>
    <p:extLst>
      <p:ext uri="{BB962C8B-B14F-4D97-AF65-F5344CB8AC3E}">
        <p14:creationId xmlns:p14="http://schemas.microsoft.com/office/powerpoint/2010/main" val="59507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one </a:t>
            </a:r>
            <a:r>
              <a:rPr lang="en-US" baseline="0" dirty="0" smtClean="0"/>
              <a:t>result of amplifying color variations using that technique.</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4</a:t>
            </a:fld>
            <a:endParaRPr lang="en-US"/>
          </a:p>
        </p:txBody>
      </p:sp>
    </p:spTree>
    <p:extLst>
      <p:ext uri="{BB962C8B-B14F-4D97-AF65-F5344CB8AC3E}">
        <p14:creationId xmlns:p14="http://schemas.microsoft.com/office/powerpoint/2010/main" val="929009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example where they use different cutoff</a:t>
            </a:r>
            <a:r>
              <a:rPr lang="en-US" baseline="0" dirty="0" smtClean="0"/>
              <a:t> frequencies in their temporal </a:t>
            </a:r>
            <a:r>
              <a:rPr lang="en-US" dirty="0" smtClean="0"/>
              <a:t>filters</a:t>
            </a:r>
            <a:r>
              <a:rPr lang="en-US" baseline="0" dirty="0" smtClean="0"/>
              <a:t> to amplify spatial motions for certain frequencies, namely the first and then the second strings of the guitar, respectively.</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5</a:t>
            </a:fld>
            <a:endParaRPr lang="en-US"/>
          </a:p>
        </p:txBody>
      </p:sp>
    </p:spTree>
    <p:extLst>
      <p:ext uri="{BB962C8B-B14F-4D97-AF65-F5344CB8AC3E}">
        <p14:creationId xmlns:p14="http://schemas.microsoft.com/office/powerpoint/2010/main" val="135241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want to</a:t>
            </a:r>
            <a:r>
              <a:rPr lang="en-US" baseline="0" dirty="0" smtClean="0"/>
              <a:t> reconstruct the audio signal only, and not amplify and display the variations in the original video, we do not need to do a spatial decomposition of our input video. Instead, we propose to take a high speed video of someone’s throat while they are talking, look at the pixel with the largest amplitude difference, and then filter that 1D signal over time to recover the audio of the person speaking. We realize that just looking at the throat alone may not convey syllables, which would require also looking at the embouchure of the tongue and mouth, but we at least wanted to see if we can recover the pitch of the voice. This is different from the Visual Microphone experiment conducted by CSAIL because we are analyzing a video of an audio source, instead of an indirect, malleable, or passive object in the environment.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6</a:t>
            </a:fld>
            <a:endParaRPr lang="en-US"/>
          </a:p>
        </p:txBody>
      </p:sp>
    </p:spTree>
    <p:extLst>
      <p:ext uri="{BB962C8B-B14F-4D97-AF65-F5344CB8AC3E}">
        <p14:creationId xmlns:p14="http://schemas.microsoft.com/office/powerpoint/2010/main" val="52508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7</a:t>
            </a:fld>
            <a:endParaRPr lang="en-US"/>
          </a:p>
        </p:txBody>
      </p:sp>
    </p:spTree>
    <p:extLst>
      <p:ext uri="{BB962C8B-B14F-4D97-AF65-F5344CB8AC3E}">
        <p14:creationId xmlns:p14="http://schemas.microsoft.com/office/powerpoint/2010/main" val="1417716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much trial and error, this is what we found was the best setup. We even bough</a:t>
            </a:r>
            <a:r>
              <a:rPr lang="en-US" baseline="0" dirty="0" smtClean="0"/>
              <a:t>t a high powered lens and lens adapter for the line-scan camera, but using </a:t>
            </a:r>
            <a:r>
              <a:rPr lang="en-US" dirty="0" smtClean="0"/>
              <a:t>the lens did not work well for several reasons,</a:t>
            </a:r>
            <a:r>
              <a:rPr lang="en-US" baseline="0" dirty="0" smtClean="0"/>
              <a:t> including:</a:t>
            </a:r>
          </a:p>
          <a:p>
            <a:pPr marL="228600" indent="-228600">
              <a:buAutoNum type="arabicPeriod"/>
            </a:pPr>
            <a:r>
              <a:rPr lang="en-US" dirty="0" smtClean="0"/>
              <a:t>With the lens, not enough light was bouncing off of the speaker</a:t>
            </a:r>
            <a:r>
              <a:rPr lang="en-US" baseline="0" dirty="0" smtClean="0"/>
              <a:t> and straight into the lens to the camera sensor.</a:t>
            </a:r>
          </a:p>
          <a:p>
            <a:pPr marL="228600" indent="-228600">
              <a:buAutoNum type="arabicPeriod"/>
            </a:pPr>
            <a:r>
              <a:rPr lang="en-US" baseline="0" dirty="0" smtClean="0"/>
              <a:t>It was very hard to determine if the camera was focused, because we didn’t have a 2D high-speed camera.</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8</a:t>
            </a:fld>
            <a:endParaRPr lang="en-US"/>
          </a:p>
        </p:txBody>
      </p:sp>
    </p:spTree>
    <p:extLst>
      <p:ext uri="{BB962C8B-B14F-4D97-AF65-F5344CB8AC3E}">
        <p14:creationId xmlns:p14="http://schemas.microsoft.com/office/powerpoint/2010/main" val="738454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 example of the 2 seconds of video that we can record at a time. The base speaker is playing a 50 Hz audio signal.</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9</a:t>
            </a:fld>
            <a:endParaRPr lang="en-US"/>
          </a:p>
        </p:txBody>
      </p:sp>
    </p:spTree>
    <p:extLst>
      <p:ext uri="{BB962C8B-B14F-4D97-AF65-F5344CB8AC3E}">
        <p14:creationId xmlns:p14="http://schemas.microsoft.com/office/powerpoint/2010/main" val="87181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18B0BD9-16D3-A148-8FDD-F031BCDD6DFA}" type="datetimeFigureOut">
              <a:rPr lang="en-US" smtClean="0"/>
              <a:t>11/19/16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18B0BD9-16D3-A148-8FDD-F031BCDD6DFA}" type="datetimeFigureOut">
              <a:rPr lang="en-US" smtClean="0"/>
              <a:t>11/19/16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B0BD9-16D3-A148-8FDD-F031BCDD6DFA}" type="datetimeFigureOut">
              <a:rPr lang="en-US" smtClean="0"/>
              <a:t>11/19/16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8B0BD9-16D3-A148-8FDD-F031BCDD6DFA}" type="datetimeFigureOut">
              <a:rPr lang="en-US" smtClean="0"/>
              <a:t>11/19/16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EBEC8-56D6-6941-89E8-3462FC251B4C}" type="slidenum">
              <a:rPr lang="en-US" smtClean="0"/>
              <a:t>‹#›</a:t>
            </a:fld>
            <a:endParaRPr lang="en-US"/>
          </a:p>
        </p:txBody>
      </p:sp>
    </p:spTree>
    <p:extLst>
      <p:ext uri="{BB962C8B-B14F-4D97-AF65-F5344CB8AC3E}">
        <p14:creationId xmlns:p14="http://schemas.microsoft.com/office/powerpoint/2010/main" val="448136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 Type="http://schemas.microsoft.com/office/2007/relationships/media" Target="../media/media4.wav"/><Relationship Id="rId2" Type="http://schemas.openxmlformats.org/officeDocument/2006/relationships/audio" Target="../media/media4.wav"/><Relationship Id="rId3" Type="http://schemas.microsoft.com/office/2007/relationships/media" Target="../media/media5.wav"/><Relationship Id="rId4" Type="http://schemas.openxmlformats.org/officeDocument/2006/relationships/audio" Target="../media/media5.wav"/><Relationship Id="rId5" Type="http://schemas.microsoft.com/office/2007/relationships/media" Target="../media/media6.wav"/><Relationship Id="rId6" Type="http://schemas.openxmlformats.org/officeDocument/2006/relationships/audio" Target="../media/media6.wav"/><Relationship Id="rId7" Type="http://schemas.openxmlformats.org/officeDocument/2006/relationships/slideLayout" Target="../slideLayouts/slideLayout2.xml"/><Relationship Id="rId8" Type="http://schemas.openxmlformats.org/officeDocument/2006/relationships/image" Target="../media/image11.png"/><Relationship Id="rId9" Type="http://schemas.openxmlformats.org/officeDocument/2006/relationships/image" Target="../media/image12.tiff"/><Relationship Id="rId10" Type="http://schemas.openxmlformats.org/officeDocument/2006/relationships/image" Target="../media/image13.png"/></Relationships>
</file>

<file path=ppt/slides/_rels/slide12.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11.png"/><Relationship Id="rId13" Type="http://schemas.openxmlformats.org/officeDocument/2006/relationships/image" Target="../media/image22.png"/><Relationship Id="rId14" Type="http://schemas.microsoft.com/office/2007/relationships/hdphoto" Target="../media/hdphoto1.wdp"/><Relationship Id="rId15" Type="http://schemas.openxmlformats.org/officeDocument/2006/relationships/image" Target="../media/image23.png"/><Relationship Id="rId1" Type="http://schemas.microsoft.com/office/2007/relationships/media" Target="../media/media7.wav"/><Relationship Id="rId2" Type="http://schemas.openxmlformats.org/officeDocument/2006/relationships/audio" Target="../media/media7.wav"/><Relationship Id="rId3" Type="http://schemas.microsoft.com/office/2007/relationships/media" Target="../media/media8.wav"/><Relationship Id="rId4" Type="http://schemas.openxmlformats.org/officeDocument/2006/relationships/audio" Target="../media/media8.wav"/><Relationship Id="rId5" Type="http://schemas.microsoft.com/office/2007/relationships/media" Target="../media/media9.wav"/><Relationship Id="rId6" Type="http://schemas.openxmlformats.org/officeDocument/2006/relationships/audio" Target="../media/media9.wav"/><Relationship Id="rId7" Type="http://schemas.openxmlformats.org/officeDocument/2006/relationships/slideLayout" Target="../slideLayouts/slideLayout2.xml"/><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3.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11.png"/><Relationship Id="rId13" Type="http://schemas.openxmlformats.org/officeDocument/2006/relationships/image" Target="../media/image27.png"/><Relationship Id="rId14" Type="http://schemas.microsoft.com/office/2007/relationships/hdphoto" Target="../media/hdphoto3.wdp"/><Relationship Id="rId1" Type="http://schemas.microsoft.com/office/2007/relationships/media" Target="../media/media10.wav"/><Relationship Id="rId2" Type="http://schemas.openxmlformats.org/officeDocument/2006/relationships/audio" Target="../media/media10.wav"/><Relationship Id="rId3" Type="http://schemas.microsoft.com/office/2007/relationships/media" Target="../media/media11.wav"/><Relationship Id="rId4" Type="http://schemas.openxmlformats.org/officeDocument/2006/relationships/audio" Target="../media/media11.wav"/><Relationship Id="rId5" Type="http://schemas.microsoft.com/office/2007/relationships/media" Target="../media/media12.wav"/><Relationship Id="rId6" Type="http://schemas.openxmlformats.org/officeDocument/2006/relationships/audio" Target="../media/media12.wav"/><Relationship Id="rId7" Type="http://schemas.openxmlformats.org/officeDocument/2006/relationships/slideLayout" Target="../slideLayouts/slideLayout2.xml"/><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4.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 Type="http://schemas.microsoft.com/office/2007/relationships/media" Target="../media/media13.wav"/><Relationship Id="rId2" Type="http://schemas.openxmlformats.org/officeDocument/2006/relationships/audio" Target="../media/media13.wav"/><Relationship Id="rId3" Type="http://schemas.microsoft.com/office/2007/relationships/media" Target="../media/media14.wav"/><Relationship Id="rId4" Type="http://schemas.openxmlformats.org/officeDocument/2006/relationships/audio" Target="../media/media14.wav"/><Relationship Id="rId5" Type="http://schemas.openxmlformats.org/officeDocument/2006/relationships/slideLayout" Target="../slideLayouts/slideLayout2.xml"/><Relationship Id="rId6" Type="http://schemas.openxmlformats.org/officeDocument/2006/relationships/notesSlide" Target="../notesSlides/notesSlide11.xml"/><Relationship Id="rId7" Type="http://schemas.openxmlformats.org/officeDocument/2006/relationships/image" Target="../media/image28.png"/><Relationship Id="rId8" Type="http://schemas.microsoft.com/office/2007/relationships/hdphoto" Target="../media/hdphoto4.wdp"/><Relationship Id="rId9" Type="http://schemas.openxmlformats.org/officeDocument/2006/relationships/image" Target="../media/image11.png"/><Relationship Id="rId10"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4.png"/><Relationship Id="rId1" Type="http://schemas.microsoft.com/office/2007/relationships/media" Target="../media/media2.mov"/><Relationship Id="rId2" Type="http://schemas.openxmlformats.org/officeDocument/2006/relationships/video" Target="../media/media2.mov"/></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0.png"/><Relationship Id="rId1" Type="http://schemas.microsoft.com/office/2007/relationships/media" Target="../media/media3.mp4"/><Relationship Id="rId2"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1715840"/>
          </a:xfrm>
        </p:spPr>
        <p:txBody>
          <a:bodyPr>
            <a:normAutofit fontScale="90000"/>
          </a:bodyPr>
          <a:lstStyle/>
          <a:p>
            <a:r>
              <a:rPr lang="en-US" dirty="0" smtClean="0"/>
              <a:t>Reconstructing Audio</a:t>
            </a:r>
            <a:br>
              <a:rPr lang="en-US" dirty="0" smtClean="0"/>
            </a:br>
            <a:r>
              <a:rPr lang="en-US" dirty="0"/>
              <a:t>F</a:t>
            </a:r>
            <a:r>
              <a:rPr lang="en-US" dirty="0" smtClean="0"/>
              <a:t>rom Video</a:t>
            </a:r>
            <a:endParaRPr lang="en-US" dirty="0"/>
          </a:p>
        </p:txBody>
      </p:sp>
      <p:sp>
        <p:nvSpPr>
          <p:cNvPr id="3" name="Subtitle 2"/>
          <p:cNvSpPr>
            <a:spLocks noGrp="1"/>
          </p:cNvSpPr>
          <p:nvPr>
            <p:ph type="subTitle" idx="1"/>
          </p:nvPr>
        </p:nvSpPr>
        <p:spPr/>
        <p:txBody>
          <a:bodyPr/>
          <a:lstStyle/>
          <a:p>
            <a:r>
              <a:rPr lang="en-US" dirty="0" smtClean="0"/>
              <a:t>Rishi Kapadia</a:t>
            </a:r>
          </a:p>
          <a:p>
            <a:r>
              <a:rPr lang="en-US" dirty="0" err="1"/>
              <a:t>Baladitya</a:t>
            </a:r>
            <a:r>
              <a:rPr lang="en-US" dirty="0"/>
              <a:t> </a:t>
            </a:r>
            <a:r>
              <a:rPr lang="en-US" dirty="0" err="1"/>
              <a:t>Yellapragada</a:t>
            </a:r>
            <a:endParaRPr lang="en-US" dirty="0"/>
          </a:p>
          <a:p>
            <a:r>
              <a:rPr lang="en-US" dirty="0" smtClean="0"/>
              <a:t>CS 294-127 Final Project</a:t>
            </a:r>
            <a:endParaRPr lang="en-US" dirty="0"/>
          </a:p>
        </p:txBody>
      </p:sp>
    </p:spTree>
    <p:extLst>
      <p:ext uri="{BB962C8B-B14F-4D97-AF65-F5344CB8AC3E}">
        <p14:creationId xmlns:p14="http://schemas.microsoft.com/office/powerpoint/2010/main" val="1633606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Problems We Faced</a:t>
            </a:r>
            <a:endParaRPr lang="en-US" dirty="0"/>
          </a:p>
        </p:txBody>
      </p:sp>
      <p:sp>
        <p:nvSpPr>
          <p:cNvPr id="3" name="Content Placeholder 2"/>
          <p:cNvSpPr>
            <a:spLocks noGrp="1"/>
          </p:cNvSpPr>
          <p:nvPr>
            <p:ph idx="1"/>
          </p:nvPr>
        </p:nvSpPr>
        <p:spPr>
          <a:xfrm>
            <a:off x="628650" y="1563757"/>
            <a:ext cx="7886700" cy="5035826"/>
          </a:xfrm>
        </p:spPr>
        <p:txBody>
          <a:bodyPr>
            <a:normAutofit fontScale="92500" lnSpcReduction="10000"/>
          </a:bodyPr>
          <a:lstStyle/>
          <a:p>
            <a:r>
              <a:rPr lang="en-US" dirty="0" smtClean="0"/>
              <a:t>Working with the default software</a:t>
            </a:r>
          </a:p>
          <a:p>
            <a:pPr lvl="1"/>
            <a:r>
              <a:rPr lang="en-US" dirty="0" smtClean="0"/>
              <a:t>Saving the camera’s video stream to a file</a:t>
            </a:r>
          </a:p>
          <a:p>
            <a:pPr lvl="1"/>
            <a:r>
              <a:rPr lang="en-US" dirty="0" smtClean="0"/>
              <a:t>Setting the camera to the highest framerate possible</a:t>
            </a:r>
          </a:p>
          <a:p>
            <a:pPr lvl="1"/>
            <a:r>
              <a:rPr lang="en-US" dirty="0" smtClean="0"/>
              <a:t>Software that would let us do the above costs $1000, had to find workarounds</a:t>
            </a:r>
          </a:p>
          <a:p>
            <a:r>
              <a:rPr lang="en-US" dirty="0" smtClean="0"/>
              <a:t>Issues with the lens and lens adapter</a:t>
            </a:r>
            <a:endParaRPr lang="en-US" dirty="0" smtClean="0"/>
          </a:p>
          <a:p>
            <a:r>
              <a:rPr lang="en-US" dirty="0" smtClean="0"/>
              <a:t>Focus issues, with a 1D camera</a:t>
            </a:r>
          </a:p>
          <a:p>
            <a:pPr lvl="1"/>
            <a:r>
              <a:rPr lang="en-US" dirty="0"/>
              <a:t>1D camera not very sensitive to higher frequency oscillations, due to lack of </a:t>
            </a:r>
            <a:r>
              <a:rPr lang="en-US" dirty="0" smtClean="0"/>
              <a:t>focus</a:t>
            </a:r>
          </a:p>
          <a:p>
            <a:r>
              <a:rPr lang="en-US" dirty="0" smtClean="0"/>
              <a:t>Lighting changes</a:t>
            </a:r>
          </a:p>
          <a:p>
            <a:pPr lvl="1"/>
            <a:r>
              <a:rPr lang="en-US" dirty="0" smtClean="0"/>
              <a:t>Fluorescent lights had an oscillating signal by itself</a:t>
            </a:r>
          </a:p>
          <a:p>
            <a:pPr lvl="1"/>
            <a:r>
              <a:rPr lang="en-US" dirty="0" smtClean="0"/>
              <a:t>Natural light had no oscillations, but sunlight intensity changes </a:t>
            </a:r>
            <a:r>
              <a:rPr lang="en-US" dirty="0" smtClean="0"/>
              <a:t>frequently</a:t>
            </a:r>
          </a:p>
          <a:p>
            <a:r>
              <a:rPr lang="en-US" dirty="0" smtClean="0"/>
              <a:t>Lots of noise for several signals</a:t>
            </a:r>
            <a:endParaRPr lang="en-US" dirty="0" smtClean="0"/>
          </a:p>
        </p:txBody>
      </p:sp>
    </p:spTree>
    <p:extLst>
      <p:ext uri="{BB962C8B-B14F-4D97-AF65-F5344CB8AC3E}">
        <p14:creationId xmlns:p14="http://schemas.microsoft.com/office/powerpoint/2010/main" val="1716918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21088459"/>
              </p:ext>
            </p:extLst>
          </p:nvPr>
        </p:nvGraphicFramePr>
        <p:xfrm>
          <a:off x="628650" y="1600339"/>
          <a:ext cx="7886700" cy="475996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endParaRPr lang="en-US" dirty="0" smtClean="0"/>
                    </a:p>
                    <a:p>
                      <a:pPr algn="ctr"/>
                      <a:r>
                        <a:rPr lang="en-US" dirty="0" smtClean="0"/>
                        <a:t>44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50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100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grpSp>
        <p:nvGrpSpPr>
          <p:cNvPr id="17" name="Group 16"/>
          <p:cNvGrpSpPr/>
          <p:nvPr/>
        </p:nvGrpSpPr>
        <p:grpSpPr>
          <a:xfrm>
            <a:off x="2200896" y="2046274"/>
            <a:ext cx="5438706" cy="4225645"/>
            <a:chOff x="2200896" y="2046274"/>
            <a:chExt cx="5438706" cy="4225645"/>
          </a:xfrm>
        </p:grpSpPr>
        <p:pic>
          <p:nvPicPr>
            <p:cNvPr id="7" name="44 Hz">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accent1">
                  <a:tint val="45000"/>
                  <a:satMod val="400000"/>
                </a:schemeClr>
              </a:duotone>
            </a:blip>
            <a:stretch>
              <a:fillRect/>
            </a:stretch>
          </p:blipFill>
          <p:spPr>
            <a:xfrm>
              <a:off x="7152447" y="2448741"/>
              <a:ext cx="487155" cy="487155"/>
            </a:xfrm>
            <a:prstGeom prst="rect">
              <a:avLst/>
            </a:prstGeom>
          </p:spPr>
        </p:pic>
        <p:pic>
          <p:nvPicPr>
            <p:cNvPr id="9" name="Picture 8"/>
            <p:cNvPicPr>
              <a:picLocks noChangeAspect="1"/>
            </p:cNvPicPr>
            <p:nvPr/>
          </p:nvPicPr>
          <p:blipFill>
            <a:blip r:embed="rId9"/>
            <a:stretch>
              <a:fillRect/>
            </a:stretch>
          </p:blipFill>
          <p:spPr>
            <a:xfrm>
              <a:off x="4361000" y="2046274"/>
              <a:ext cx="1722783" cy="1292087"/>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1001" y="3513053"/>
              <a:ext cx="1722782" cy="1292087"/>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1000" y="4979832"/>
              <a:ext cx="1722783" cy="1292087"/>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0896" y="2046274"/>
              <a:ext cx="1678987" cy="1292087"/>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00896" y="3513053"/>
              <a:ext cx="1678987" cy="1292088"/>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03844" y="4979833"/>
              <a:ext cx="1676039" cy="1292086"/>
            </a:xfrm>
            <a:prstGeom prst="rect">
              <a:avLst/>
            </a:prstGeom>
          </p:spPr>
        </p:pic>
        <p:pic>
          <p:nvPicPr>
            <p:cNvPr id="15" name="50 Hz -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duotone>
                <a:prstClr val="black"/>
                <a:schemeClr val="accent1">
                  <a:tint val="45000"/>
                  <a:satMod val="400000"/>
                </a:schemeClr>
              </a:duotone>
            </a:blip>
            <a:stretch>
              <a:fillRect/>
            </a:stretch>
          </p:blipFill>
          <p:spPr>
            <a:xfrm>
              <a:off x="7152447" y="3915518"/>
              <a:ext cx="487155" cy="487156"/>
            </a:xfrm>
            <a:prstGeom prst="rect">
              <a:avLst/>
            </a:prstGeom>
          </p:spPr>
        </p:pic>
        <p:pic>
          <p:nvPicPr>
            <p:cNvPr id="16" name="100 Hz">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duotone>
                <a:prstClr val="black"/>
                <a:schemeClr val="accent1">
                  <a:tint val="45000"/>
                  <a:satMod val="400000"/>
                </a:schemeClr>
              </a:duotone>
            </a:blip>
            <a:stretch>
              <a:fillRect/>
            </a:stretch>
          </p:blipFill>
          <p:spPr>
            <a:xfrm>
              <a:off x="7152447" y="5382296"/>
              <a:ext cx="487155" cy="490871"/>
            </a:xfrm>
            <a:prstGeom prst="rect">
              <a:avLst/>
            </a:prstGeom>
          </p:spPr>
        </p:pic>
      </p:grpSp>
    </p:spTree>
    <p:extLst>
      <p:ext uri="{BB962C8B-B14F-4D97-AF65-F5344CB8AC3E}">
        <p14:creationId xmlns:p14="http://schemas.microsoft.com/office/powerpoint/2010/main" val="176822726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audio>
              <p:cMediaNode vol="80000">
                <p:cTn id="3" fill="hold" display="0">
                  <p:stCondLst>
                    <p:cond delay="indefinite"/>
                  </p:stCondLst>
                  <p:endCondLst>
                    <p:cond evt="onStopAudio" delay="0">
                      <p:tgtEl>
                        <p:sldTgt/>
                      </p:tgtEl>
                    </p:cond>
                  </p:endCondLst>
                </p:cTn>
                <p:tgtEl>
                  <p:spTgt spid="15"/>
                </p:tgtEl>
              </p:cMediaNode>
            </p:audio>
            <p:audio>
              <p:cMediaNode vol="80000">
                <p:cTn id="4"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52142630"/>
              </p:ext>
            </p:extLst>
          </p:nvPr>
        </p:nvGraphicFramePr>
        <p:xfrm>
          <a:off x="628650" y="1597026"/>
          <a:ext cx="7886700" cy="475996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endParaRPr lang="en-US" dirty="0" smtClean="0"/>
                    </a:p>
                    <a:p>
                      <a:pPr algn="ctr"/>
                      <a:r>
                        <a:rPr lang="en-US" dirty="0" smtClean="0"/>
                        <a:t>160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250 Hz - 4</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500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grpSp>
        <p:nvGrpSpPr>
          <p:cNvPr id="18" name="Group 17"/>
          <p:cNvGrpSpPr/>
          <p:nvPr/>
        </p:nvGrpSpPr>
        <p:grpSpPr>
          <a:xfrm>
            <a:off x="2200896" y="2042961"/>
            <a:ext cx="5438707" cy="4225645"/>
            <a:chOff x="2200896" y="2271560"/>
            <a:chExt cx="5438707" cy="4225645"/>
          </a:xfrm>
        </p:grpSpPr>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00" y="2271560"/>
              <a:ext cx="1722782" cy="129208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001" y="3738339"/>
              <a:ext cx="1722782" cy="129208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1000" y="5205118"/>
              <a:ext cx="1722782" cy="129208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0896" y="2271561"/>
              <a:ext cx="1678987" cy="1292086"/>
            </a:xfrm>
            <a:prstGeom prst="rect">
              <a:avLst/>
            </a:prstGeom>
          </p:spPr>
        </p:pic>
        <p:pic>
          <p:nvPicPr>
            <p:cNvPr id="3" name="160 Hz">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1">
                  <a:tint val="45000"/>
                  <a:satMod val="400000"/>
                </a:schemeClr>
              </a:duotone>
            </a:blip>
            <a:stretch>
              <a:fillRect/>
            </a:stretch>
          </p:blipFill>
          <p:spPr>
            <a:xfrm>
              <a:off x="7152447" y="2670311"/>
              <a:ext cx="487156" cy="487156"/>
            </a:xfrm>
            <a:prstGeom prst="rect">
              <a:avLst/>
            </a:prstGeom>
          </p:spPr>
        </p:pic>
        <p:pic>
          <p:nvPicPr>
            <p:cNvPr id="4" name="Picture 3"/>
            <p:cNvPicPr>
              <a:picLocks noChangeAspect="1"/>
            </p:cNvPicPr>
            <p:nvPr/>
          </p:nvPicPr>
          <p:blipFill>
            <a:blip r:embed="rId13">
              <a:extLst>
                <a:ext uri="{BEBA8EAE-BF5A-486C-A8C5-ECC9F3942E4B}">
                  <a14:imgProps xmlns:a14="http://schemas.microsoft.com/office/drawing/2010/main">
                    <a14:imgLayer r:embed="rId14">
                      <a14:imgEffect>
                        <a14:brightnessContrast bright="-27000" contrast="71000"/>
                      </a14:imgEffect>
                    </a14:imgLayer>
                  </a14:imgProps>
                </a:ext>
                <a:ext uri="{28A0092B-C50C-407E-A947-70E740481C1C}">
                  <a14:useLocalDpi xmlns:a14="http://schemas.microsoft.com/office/drawing/2010/main" val="0"/>
                </a:ext>
              </a:extLst>
            </a:blip>
            <a:stretch>
              <a:fillRect/>
            </a:stretch>
          </p:blipFill>
          <p:spPr>
            <a:xfrm>
              <a:off x="2200896" y="3738339"/>
              <a:ext cx="1678987" cy="1292087"/>
            </a:xfrm>
            <a:prstGeom prst="rect">
              <a:avLst/>
            </a:prstGeom>
          </p:spPr>
        </p:pic>
        <p:pic>
          <p:nvPicPr>
            <p:cNvPr id="5" name="250 Hz -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duotone>
                <a:prstClr val="black"/>
                <a:schemeClr val="accent1">
                  <a:tint val="45000"/>
                  <a:satMod val="400000"/>
                </a:schemeClr>
              </a:duotone>
            </a:blip>
            <a:stretch>
              <a:fillRect/>
            </a:stretch>
          </p:blipFill>
          <p:spPr>
            <a:xfrm>
              <a:off x="7152446" y="4138946"/>
              <a:ext cx="487156" cy="487156"/>
            </a:xfrm>
            <a:prstGeom prst="rect">
              <a:avLst/>
            </a:prstGeom>
          </p:spPr>
        </p:pic>
        <p:pic>
          <p:nvPicPr>
            <p:cNvPr id="8" name="50_100 Hz - 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duotone>
                <a:prstClr val="black"/>
                <a:schemeClr val="accent1">
                  <a:tint val="45000"/>
                  <a:satMod val="400000"/>
                </a:schemeClr>
              </a:duotone>
            </a:blip>
            <a:stretch>
              <a:fillRect/>
            </a:stretch>
          </p:blipFill>
          <p:spPr>
            <a:xfrm>
              <a:off x="7152446" y="5607583"/>
              <a:ext cx="487156" cy="487156"/>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00896" y="5205118"/>
              <a:ext cx="1678987" cy="1292087"/>
            </a:xfrm>
            <a:prstGeom prst="rect">
              <a:avLst/>
            </a:prstGeom>
          </p:spPr>
        </p:pic>
      </p:grpSp>
    </p:spTree>
    <p:extLst>
      <p:ext uri="{BB962C8B-B14F-4D97-AF65-F5344CB8AC3E}">
        <p14:creationId xmlns:p14="http://schemas.microsoft.com/office/powerpoint/2010/main" val="110636114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79879975"/>
              </p:ext>
            </p:extLst>
          </p:nvPr>
        </p:nvGraphicFramePr>
        <p:xfrm>
          <a:off x="628650" y="1597026"/>
          <a:ext cx="7886700" cy="357124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r>
                        <a:rPr lang="en-US" dirty="0" smtClean="0"/>
                        <a:t>50 Hz</a:t>
                      </a:r>
                    </a:p>
                    <a:p>
                      <a:pPr algn="ctr"/>
                      <a:r>
                        <a:rPr lang="en-US" dirty="0" smtClean="0"/>
                        <a:t>&amp;</a:t>
                      </a:r>
                    </a:p>
                    <a:p>
                      <a:pPr algn="ctr"/>
                      <a:r>
                        <a:rPr lang="en-US" dirty="0" smtClean="0"/>
                        <a:t>160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r>
                        <a:rPr lang="en-US" dirty="0" smtClean="0"/>
                        <a:t>50</a:t>
                      </a:r>
                      <a:r>
                        <a:rPr lang="en-US" baseline="0" dirty="0" smtClean="0"/>
                        <a:t> Hz &amp;</a:t>
                      </a:r>
                    </a:p>
                    <a:p>
                      <a:pPr algn="ctr"/>
                      <a:r>
                        <a:rPr lang="en-US" baseline="0" dirty="0" smtClean="0"/>
                        <a:t>160 Hz</a:t>
                      </a:r>
                    </a:p>
                    <a:p>
                      <a:pPr algn="ctr"/>
                      <a:r>
                        <a:rPr lang="en-US" baseline="0" dirty="0" smtClean="0"/>
                        <a:t>(Alternating)</a:t>
                      </a:r>
                    </a:p>
                    <a:p>
                      <a:pPr algn="ctr"/>
                      <a:endParaRPr lang="en-US" baseline="0" dirty="0" smtClean="0"/>
                    </a:p>
                    <a:p>
                      <a:pPr algn="ctr"/>
                      <a:endParaRPr lang="en-US" baseline="0" dirty="0" smtClean="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00" y="2042961"/>
            <a:ext cx="1722782" cy="1292086"/>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001" y="3657657"/>
            <a:ext cx="1722781" cy="1292086"/>
          </a:xfrm>
          <a:prstGeom prst="rect">
            <a:avLst/>
          </a:prstGeom>
        </p:spPr>
      </p:pic>
      <p:pic>
        <p:nvPicPr>
          <p:cNvPr id="4" name="Picture 3"/>
          <p:cNvPicPr>
            <a:picLocks noChangeAspect="1"/>
          </p:cNvPicPr>
          <p:nvPr/>
        </p:nvPicPr>
        <p:blipFill>
          <a:blip r:embed="rId10">
            <a:extLst>
              <a:ext uri="{BEBA8EAE-BF5A-486C-A8C5-ECC9F3942E4B}">
                <a14:imgProps xmlns:a14="http://schemas.microsoft.com/office/drawing/2010/main">
                  <a14:imgLayer r:embed="rId11">
                    <a14:imgEffect>
                      <a14:brightnessContrast bright="54000"/>
                    </a14:imgEffect>
                  </a14:imgLayer>
                </a14:imgProps>
              </a:ext>
              <a:ext uri="{28A0092B-C50C-407E-A947-70E740481C1C}">
                <a14:useLocalDpi xmlns:a14="http://schemas.microsoft.com/office/drawing/2010/main" val="0"/>
              </a:ext>
            </a:extLst>
          </a:blip>
          <a:stretch>
            <a:fillRect/>
          </a:stretch>
        </p:blipFill>
        <p:spPr>
          <a:xfrm>
            <a:off x="2200896" y="3657657"/>
            <a:ext cx="1678988" cy="1292085"/>
          </a:xfrm>
          <a:prstGeom prst="rect">
            <a:avLst/>
          </a:prstGeom>
        </p:spPr>
      </p:pic>
      <p:pic>
        <p:nvPicPr>
          <p:cNvPr id="7" name="50_160hz_controll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1">
                <a:tint val="45000"/>
                <a:satMod val="400000"/>
              </a:schemeClr>
            </a:duotone>
          </a:blip>
          <a:stretch>
            <a:fillRect/>
          </a:stretch>
        </p:blipFill>
        <p:spPr>
          <a:xfrm>
            <a:off x="7152446" y="2445426"/>
            <a:ext cx="487156" cy="487156"/>
          </a:xfrm>
          <a:prstGeom prst="rect">
            <a:avLst/>
          </a:prstGeom>
        </p:spPr>
      </p:pic>
      <p:pic>
        <p:nvPicPr>
          <p:cNvPr id="13" name="50_160hz_seq_controlle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duotone>
              <a:prstClr val="black"/>
              <a:schemeClr val="accent1">
                <a:tint val="45000"/>
                <a:satMod val="400000"/>
              </a:schemeClr>
            </a:duotone>
          </a:blip>
          <a:stretch>
            <a:fillRect/>
          </a:stretch>
        </p:blipFill>
        <p:spPr>
          <a:xfrm>
            <a:off x="7152446" y="4060122"/>
            <a:ext cx="487156" cy="487156"/>
          </a:xfrm>
          <a:prstGeom prst="rect">
            <a:avLst/>
          </a:prstGeom>
        </p:spPr>
      </p:pic>
      <p:pic>
        <p:nvPicPr>
          <p:cNvPr id="14" name="50_160_seq">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duotone>
              <a:prstClr val="black"/>
              <a:schemeClr val="accent1">
                <a:tint val="45000"/>
                <a:satMod val="400000"/>
              </a:schemeClr>
            </a:duotone>
          </a:blip>
          <a:stretch>
            <a:fillRect/>
          </a:stretch>
        </p:blipFill>
        <p:spPr>
          <a:xfrm>
            <a:off x="1034035" y="4558248"/>
            <a:ext cx="487156" cy="487156"/>
          </a:xfrm>
          <a:prstGeom prst="rect">
            <a:avLst/>
          </a:prstGeom>
        </p:spPr>
      </p:pic>
      <p:pic>
        <p:nvPicPr>
          <p:cNvPr id="16" name="Picture 15"/>
          <p:cNvPicPr>
            <a:picLocks noChangeAspect="1"/>
          </p:cNvPicPr>
          <p:nvPr/>
        </p:nvPicPr>
        <p:blipFill>
          <a:blip r:embed="rId13">
            <a:extLst>
              <a:ext uri="{BEBA8EAE-BF5A-486C-A8C5-ECC9F3942E4B}">
                <a14:imgProps xmlns:a14="http://schemas.microsoft.com/office/drawing/2010/main">
                  <a14:imgLayer r:embed="rId14">
                    <a14:imgEffect>
                      <a14:brightnessContrast bright="48000" contrast="-27000"/>
                    </a14:imgEffect>
                  </a14:imgLayer>
                </a14:imgProps>
              </a:ext>
              <a:ext uri="{28A0092B-C50C-407E-A947-70E740481C1C}">
                <a14:useLocalDpi xmlns:a14="http://schemas.microsoft.com/office/drawing/2010/main" val="0"/>
              </a:ext>
            </a:extLst>
          </a:blip>
          <a:stretch>
            <a:fillRect/>
          </a:stretch>
        </p:blipFill>
        <p:spPr>
          <a:xfrm>
            <a:off x="2200895" y="2042961"/>
            <a:ext cx="1678988" cy="1293517"/>
          </a:xfrm>
          <a:prstGeom prst="rect">
            <a:avLst/>
          </a:prstGeom>
        </p:spPr>
      </p:pic>
    </p:spTree>
    <p:extLst>
      <p:ext uri="{BB962C8B-B14F-4D97-AF65-F5344CB8AC3E}">
        <p14:creationId xmlns:p14="http://schemas.microsoft.com/office/powerpoint/2010/main" val="1019518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800" fill="hold"/>
                                        <p:tgtEl>
                                          <p:spTgt spid="13"/>
                                        </p:tgtEl>
                                      </p:cBhvr>
                                    </p:cmd>
                                  </p:childTnLst>
                                </p:cTn>
                              </p:par>
                            </p:childTnLst>
                          </p:cTn>
                        </p:par>
                      </p:childTnLst>
                    </p:cTn>
                  </p:par>
                </p:childTnLst>
              </p:cTn>
              <p:nextCondLst>
                <p:cond evt="onClick" delay="0">
                  <p:tgtEl>
                    <p:spTgt spid="13"/>
                  </p:tgtEl>
                </p:cond>
              </p:nextCondLst>
            </p:seq>
            <p:audio>
              <p:cMediaNode vol="80000">
                <p:cTn id="13" fill="hold" display="0">
                  <p:stCondLst>
                    <p:cond delay="indefinite"/>
                  </p:stCondLst>
                  <p:endCondLst>
                    <p:cond evt="onStopAudio" delay="0">
                      <p:tgtEl>
                        <p:sldTgt/>
                      </p:tgtEl>
                    </p:cond>
                  </p:endCondLst>
                </p:cTn>
                <p:tgtEl>
                  <p:spTgt spid="13"/>
                </p:tgtEl>
              </p:cMediaNode>
            </p:audio>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400" fill="hold"/>
                                        <p:tgtEl>
                                          <p:spTgt spid="14"/>
                                        </p:tgtEl>
                                      </p:cBhvr>
                                    </p:cmd>
                                  </p:childTnLst>
                                </p:cTn>
                              </p:par>
                            </p:childTnLst>
                          </p:cTn>
                        </p:par>
                      </p:childTnLst>
                    </p:cTn>
                  </p:par>
                </p:childTnLst>
              </p:cTn>
              <p:nextCondLst>
                <p:cond evt="onClick" delay="0">
                  <p:tgtEl>
                    <p:spTgt spid="14"/>
                  </p:tgtEl>
                </p:cond>
              </p:nextCondLst>
            </p:seq>
            <p:audio>
              <p:cMediaNode vol="80000">
                <p:cTn id="19"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Music Reconstruction</a:t>
            </a:r>
            <a:endParaRPr lang="en-US" dirty="0"/>
          </a:p>
        </p:txBody>
      </p:sp>
      <p:sp>
        <p:nvSpPr>
          <p:cNvPr id="3" name="Content Placeholder 2"/>
          <p:cNvSpPr>
            <a:spLocks noGrp="1"/>
          </p:cNvSpPr>
          <p:nvPr>
            <p:ph idx="1"/>
          </p:nvPr>
        </p:nvSpPr>
        <p:spPr/>
        <p:txBody>
          <a:bodyPr>
            <a:normAutofit/>
          </a:bodyPr>
          <a:lstStyle/>
          <a:p>
            <a:r>
              <a:rPr lang="en-US" dirty="0" err="1" smtClean="0"/>
              <a:t>Skrillex</a:t>
            </a:r>
            <a:r>
              <a:rPr lang="en-US" dirty="0" smtClean="0"/>
              <a:t>, for maximum base</a:t>
            </a:r>
            <a:endParaRPr lang="en-US" dirty="0" smtClean="0"/>
          </a:p>
        </p:txBody>
      </p:sp>
      <p:graphicFrame>
        <p:nvGraphicFramePr>
          <p:cNvPr id="6" name="Content Placeholder 5"/>
          <p:cNvGraphicFramePr>
            <a:graphicFrameLocks/>
          </p:cNvGraphicFramePr>
          <p:nvPr>
            <p:extLst>
              <p:ext uri="{D42A27DB-BD31-4B8C-83A1-F6EECF244321}">
                <p14:modId xmlns:p14="http://schemas.microsoft.com/office/powerpoint/2010/main" val="816519570"/>
              </p:ext>
            </p:extLst>
          </p:nvPr>
        </p:nvGraphicFramePr>
        <p:xfrm>
          <a:off x="628650" y="2604860"/>
          <a:ext cx="7886700" cy="183388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r>
                        <a:rPr lang="en-US" dirty="0" err="1" smtClean="0"/>
                        <a:t>Skrillex</a:t>
                      </a:r>
                      <a:endParaRPr lang="en-US" dirty="0" smtClean="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bl>
          </a:graphicData>
        </a:graphic>
      </p:graphicFrame>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rightnessContrast bright="53000"/>
                    </a14:imgEffect>
                  </a14:imgLayer>
                </a14:imgProps>
              </a:ext>
              <a:ext uri="{28A0092B-C50C-407E-A947-70E740481C1C}">
                <a14:useLocalDpi xmlns:a14="http://schemas.microsoft.com/office/drawing/2010/main" val="0"/>
              </a:ext>
            </a:extLst>
          </a:blip>
          <a:stretch>
            <a:fillRect/>
          </a:stretch>
        </p:blipFill>
        <p:spPr>
          <a:xfrm>
            <a:off x="2305879" y="3116500"/>
            <a:ext cx="1557111" cy="1206095"/>
          </a:xfrm>
          <a:prstGeom prst="rect">
            <a:avLst/>
          </a:prstGeom>
        </p:spPr>
      </p:pic>
      <p:pic>
        <p:nvPicPr>
          <p:cNvPr id="8" name="Skrillex - Fuck That (Bass 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duotone>
              <a:prstClr val="black"/>
              <a:schemeClr val="accent1">
                <a:tint val="45000"/>
                <a:satMod val="400000"/>
              </a:schemeClr>
            </a:duotone>
          </a:blip>
          <a:stretch>
            <a:fillRect/>
          </a:stretch>
        </p:blipFill>
        <p:spPr>
          <a:xfrm>
            <a:off x="1132785" y="3653288"/>
            <a:ext cx="457476" cy="457476"/>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7420" y="4833345"/>
            <a:ext cx="4123082" cy="1598524"/>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7420" y="3115611"/>
            <a:ext cx="1609310" cy="1206983"/>
          </a:xfrm>
          <a:prstGeom prst="rect">
            <a:avLst/>
          </a:prstGeom>
        </p:spPr>
      </p:pic>
      <p:pic>
        <p:nvPicPr>
          <p:cNvPr id="11" name="skrillex">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duotone>
              <a:prstClr val="black"/>
              <a:schemeClr val="accent1">
                <a:tint val="45000"/>
                <a:satMod val="400000"/>
              </a:schemeClr>
            </a:duotone>
          </a:blip>
          <a:stretch>
            <a:fillRect/>
          </a:stretch>
        </p:blipFill>
        <p:spPr>
          <a:xfrm>
            <a:off x="7144284" y="3490364"/>
            <a:ext cx="457476" cy="457476"/>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494" y="4833344"/>
            <a:ext cx="4123082" cy="1598525"/>
          </a:xfrm>
          <a:prstGeom prst="rect">
            <a:avLst/>
          </a:prstGeom>
        </p:spPr>
      </p:pic>
      <p:sp>
        <p:nvSpPr>
          <p:cNvPr id="14" name="TextBox 13"/>
          <p:cNvSpPr txBox="1"/>
          <p:nvPr/>
        </p:nvSpPr>
        <p:spPr>
          <a:xfrm>
            <a:off x="1328392" y="4648677"/>
            <a:ext cx="2339285" cy="369332"/>
          </a:xfrm>
          <a:prstGeom prst="rect">
            <a:avLst/>
          </a:prstGeom>
          <a:noFill/>
        </p:spPr>
        <p:txBody>
          <a:bodyPr wrap="square" rtlCol="0">
            <a:spAutoFit/>
          </a:bodyPr>
          <a:lstStyle/>
          <a:p>
            <a:pPr algn="ctr"/>
            <a:r>
              <a:rPr lang="en-US" smtClean="0"/>
              <a:t>Input Signal</a:t>
            </a:r>
            <a:endParaRPr lang="en-US"/>
          </a:p>
        </p:txBody>
      </p:sp>
      <p:sp>
        <p:nvSpPr>
          <p:cNvPr id="15" name="TextBox 14"/>
          <p:cNvSpPr txBox="1"/>
          <p:nvPr/>
        </p:nvSpPr>
        <p:spPr>
          <a:xfrm>
            <a:off x="5452372" y="4648677"/>
            <a:ext cx="2339285" cy="369332"/>
          </a:xfrm>
          <a:prstGeom prst="rect">
            <a:avLst/>
          </a:prstGeom>
          <a:noFill/>
        </p:spPr>
        <p:txBody>
          <a:bodyPr wrap="square" rtlCol="0">
            <a:spAutoFit/>
          </a:bodyPr>
          <a:lstStyle/>
          <a:p>
            <a:pPr algn="ctr"/>
            <a:r>
              <a:rPr lang="en-US" smtClean="0"/>
              <a:t>Reconstructed </a:t>
            </a:r>
            <a:r>
              <a:rPr lang="en-US" dirty="0" smtClean="0"/>
              <a:t>Signal</a:t>
            </a:r>
            <a:endParaRPr lang="en-US" dirty="0"/>
          </a:p>
        </p:txBody>
      </p:sp>
    </p:spTree>
    <p:extLst>
      <p:ext uri="{BB962C8B-B14F-4D97-AF65-F5344CB8AC3E}">
        <p14:creationId xmlns:p14="http://schemas.microsoft.com/office/powerpoint/2010/main" val="567811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0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800" fill="hold"/>
                                        <p:tgtEl>
                                          <p:spTgt spid="11"/>
                                        </p:tgtEl>
                                      </p:cBhvr>
                                    </p:cmd>
                                  </p:childTnLst>
                                </p:cTn>
                              </p:par>
                            </p:childTnLst>
                          </p:cTn>
                        </p:par>
                      </p:childTnLst>
                    </p:cTn>
                  </p:par>
                </p:childTnLst>
              </p:cTn>
              <p:nextCondLst>
                <p:cond evt="onClick" delay="0">
                  <p:tgtEl>
                    <p:spTgt spid="11"/>
                  </p:tgtEl>
                </p:cond>
              </p:nextCondLst>
            </p:seq>
            <p:audio>
              <p:cMediaNode vol="80000">
                <p:cTn id="13"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Speech Reconstruction</a:t>
            </a:r>
            <a:endParaRPr lang="en-US" dirty="0"/>
          </a:p>
        </p:txBody>
      </p:sp>
      <p:sp>
        <p:nvSpPr>
          <p:cNvPr id="3" name="Content Placeholder 2"/>
          <p:cNvSpPr>
            <a:spLocks noGrp="1"/>
          </p:cNvSpPr>
          <p:nvPr>
            <p:ph idx="1"/>
          </p:nvPr>
        </p:nvSpPr>
        <p:spPr/>
        <p:txBody>
          <a:bodyPr>
            <a:normAutofit/>
          </a:bodyPr>
          <a:lstStyle/>
          <a:p>
            <a:r>
              <a:rPr lang="en-US" dirty="0" smtClean="0"/>
              <a:t>Human </a:t>
            </a:r>
            <a:r>
              <a:rPr lang="en-US" dirty="0" smtClean="0"/>
              <a:t>voice/throat rec (failed</a:t>
            </a:r>
            <a:r>
              <a:rPr lang="en-US" dirty="0" smtClean="0"/>
              <a:t>)</a:t>
            </a:r>
            <a:endParaRPr lang="en-US" dirty="0" smtClean="0"/>
          </a:p>
        </p:txBody>
      </p:sp>
    </p:spTree>
    <p:extLst>
      <p:ext uri="{BB962C8B-B14F-4D97-AF65-F5344CB8AC3E}">
        <p14:creationId xmlns:p14="http://schemas.microsoft.com/office/powerpoint/2010/main" val="1190052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sp>
        <p:nvSpPr>
          <p:cNvPr id="3" name="Content Placeholder 2"/>
          <p:cNvSpPr>
            <a:spLocks noGrp="1"/>
          </p:cNvSpPr>
          <p:nvPr>
            <p:ph idx="1"/>
          </p:nvPr>
        </p:nvSpPr>
        <p:spPr/>
        <p:txBody>
          <a:bodyPr/>
          <a:lstStyle/>
          <a:p>
            <a:r>
              <a:rPr lang="en-US" dirty="0"/>
              <a:t>Maybe SNR, or other numbers? Some sort of table</a:t>
            </a:r>
          </a:p>
          <a:p>
            <a:endParaRPr lang="en-US" dirty="0" smtClean="0"/>
          </a:p>
          <a:p>
            <a:r>
              <a:rPr lang="en-US" dirty="0" smtClean="0"/>
              <a:t>Summary</a:t>
            </a:r>
            <a:r>
              <a:rPr lang="en-US" dirty="0" smtClean="0"/>
              <a:t>, conclusion, takeaways</a:t>
            </a:r>
          </a:p>
          <a:p>
            <a:r>
              <a:rPr lang="en-US" dirty="0" smtClean="0"/>
              <a:t>Things we would have done differently</a:t>
            </a:r>
            <a:endParaRPr lang="en-US" dirty="0"/>
          </a:p>
        </p:txBody>
      </p:sp>
    </p:spTree>
    <p:extLst>
      <p:ext uri="{BB962C8B-B14F-4D97-AF65-F5344CB8AC3E}">
        <p14:creationId xmlns:p14="http://schemas.microsoft.com/office/powerpoint/2010/main" val="419396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Motivation</a:t>
            </a:r>
            <a:endParaRPr lang="en-US" dirty="0"/>
          </a:p>
        </p:txBody>
      </p:sp>
      <p:sp>
        <p:nvSpPr>
          <p:cNvPr id="3" name="Content Placeholder 2"/>
          <p:cNvSpPr>
            <a:spLocks noGrp="1"/>
          </p:cNvSpPr>
          <p:nvPr>
            <p:ph idx="1"/>
          </p:nvPr>
        </p:nvSpPr>
        <p:spPr>
          <a:xfrm>
            <a:off x="628650" y="1690689"/>
            <a:ext cx="7886700" cy="4486274"/>
          </a:xfrm>
        </p:spPr>
        <p:txBody>
          <a:bodyPr/>
          <a:lstStyle/>
          <a:p>
            <a:r>
              <a:rPr lang="en-US" dirty="0"/>
              <a:t>Based on </a:t>
            </a:r>
            <a:r>
              <a:rPr lang="en-US" dirty="0" smtClean="0"/>
              <a:t>Eulerian </a:t>
            </a:r>
            <a:r>
              <a:rPr lang="en-US" dirty="0"/>
              <a:t>Video Magnification framework by the CSAIL research group at </a:t>
            </a:r>
            <a:r>
              <a:rPr lang="en-US" dirty="0" smtClean="0"/>
              <a:t>MIT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8022"/>
            <a:ext cx="9144000" cy="3955600"/>
          </a:xfrm>
          <a:prstGeom prst="rect">
            <a:avLst/>
          </a:prstGeom>
        </p:spPr>
      </p:pic>
    </p:spTree>
    <p:extLst>
      <p:ext uri="{BB962C8B-B14F-4D97-AF65-F5344CB8AC3E}">
        <p14:creationId xmlns:p14="http://schemas.microsoft.com/office/powerpoint/2010/main" val="14569672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Eulerian Video Magnification</a:t>
            </a:r>
            <a:endParaRPr lang="en-US" dirty="0"/>
          </a:p>
        </p:txBody>
      </p:sp>
      <p:pic>
        <p:nvPicPr>
          <p:cNvPr id="1026" name="Picture 2" descr="icture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2515965"/>
            <a:ext cx="7886700" cy="29706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29187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Amplifying Color Variations</a:t>
            </a:r>
            <a:endParaRPr lang="en-US" dirty="0"/>
          </a:p>
        </p:txBody>
      </p:sp>
      <p:pic>
        <p:nvPicPr>
          <p:cNvPr id="4" name="blood.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07278" y="1817652"/>
            <a:ext cx="6753823" cy="3789638"/>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5390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Motion Magnification</a:t>
            </a:r>
            <a:endParaRPr lang="en-US" dirty="0"/>
          </a:p>
        </p:txBody>
      </p:sp>
      <p:pic>
        <p:nvPicPr>
          <p:cNvPr id="4" name="guitar.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50863" y="1600200"/>
            <a:ext cx="8040687" cy="4525963"/>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2394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9020" y="6485913"/>
            <a:ext cx="5934981" cy="307777"/>
          </a:xfrm>
          <a:prstGeom prst="rect">
            <a:avLst/>
          </a:prstGeom>
          <a:noFill/>
        </p:spPr>
        <p:txBody>
          <a:bodyPr wrap="square" rtlCol="0">
            <a:spAutoFit/>
          </a:bodyPr>
          <a:lstStyle/>
          <a:p>
            <a:pPr algn="r"/>
            <a:r>
              <a:rPr lang="en-US" sz="1400" dirty="0"/>
              <a:t>http://</a:t>
            </a:r>
            <a:r>
              <a:rPr lang="en-US" sz="1400" dirty="0" err="1"/>
              <a:t>www.niemanlab.org</a:t>
            </a:r>
            <a:r>
              <a:rPr lang="en-US" sz="1400" dirty="0"/>
              <a:t>/images/</a:t>
            </a:r>
            <a:r>
              <a:rPr lang="en-US" sz="1400" dirty="0" err="1"/>
              <a:t>jeffjarvisvideo.png</a:t>
            </a:r>
            <a:endParaRPr lang="en-US" sz="1400" dirty="0"/>
          </a:p>
        </p:txBody>
      </p:sp>
      <p:pic>
        <p:nvPicPr>
          <p:cNvPr id="8" name="Picture 7" descr="eulerian-video-magnification-diagr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97" y="2715178"/>
            <a:ext cx="6240520" cy="2352748"/>
          </a:xfrm>
          <a:prstGeom prst="rect">
            <a:avLst/>
          </a:prstGeom>
        </p:spPr>
      </p:pic>
      <p:grpSp>
        <p:nvGrpSpPr>
          <p:cNvPr id="3" name="Group 2"/>
          <p:cNvGrpSpPr/>
          <p:nvPr/>
        </p:nvGrpSpPr>
        <p:grpSpPr>
          <a:xfrm>
            <a:off x="795407" y="2881111"/>
            <a:ext cx="1611867" cy="1942360"/>
            <a:chOff x="2891811" y="1555835"/>
            <a:chExt cx="3365500" cy="3759200"/>
          </a:xfrm>
        </p:grpSpPr>
        <p:pic>
          <p:nvPicPr>
            <p:cNvPr id="4" name="Picture 3" descr="jeffjarvisvide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811" y="1555835"/>
              <a:ext cx="3365500" cy="3759200"/>
            </a:xfrm>
            <a:prstGeom prst="rect">
              <a:avLst/>
            </a:prstGeom>
          </p:spPr>
        </p:pic>
        <p:sp>
          <p:nvSpPr>
            <p:cNvPr id="2" name="Rectangle 1"/>
            <p:cNvSpPr/>
            <p:nvPr/>
          </p:nvSpPr>
          <p:spPr>
            <a:xfrm>
              <a:off x="4205864" y="2703602"/>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219519" y="3183711"/>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p:cNvSpPr>
            <a:spLocks noGrp="1"/>
          </p:cNvSpPr>
          <p:nvPr>
            <p:ph type="title"/>
          </p:nvPr>
        </p:nvSpPr>
        <p:spPr>
          <a:xfrm>
            <a:off x="457200" y="274638"/>
            <a:ext cx="8229600" cy="1143000"/>
          </a:xfrm>
        </p:spPr>
        <p:txBody>
          <a:bodyPr/>
          <a:lstStyle/>
          <a:p>
            <a:pPr algn="ctr"/>
            <a:r>
              <a:rPr lang="en-US" dirty="0" smtClean="0"/>
              <a:t>Audio Reconstruction</a:t>
            </a:r>
            <a:endParaRPr lang="en-US" dirty="0"/>
          </a:p>
        </p:txBody>
      </p:sp>
      <p:sp>
        <p:nvSpPr>
          <p:cNvPr id="10" name="Rectangle 9"/>
          <p:cNvSpPr/>
          <p:nvPr/>
        </p:nvSpPr>
        <p:spPr>
          <a:xfrm>
            <a:off x="6738130" y="3263447"/>
            <a:ext cx="1597682" cy="18044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6-04-11 at 9.33.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9094" y="3422655"/>
            <a:ext cx="1611338" cy="544521"/>
          </a:xfrm>
          <a:prstGeom prst="rect">
            <a:avLst/>
          </a:prstGeom>
        </p:spPr>
      </p:pic>
      <p:cxnSp>
        <p:nvCxnSpPr>
          <p:cNvPr id="15" name="Straight Connector 14"/>
          <p:cNvCxnSpPr/>
          <p:nvPr/>
        </p:nvCxnSpPr>
        <p:spPr>
          <a:xfrm>
            <a:off x="2544417" y="2881111"/>
            <a:ext cx="4015409"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2584174" y="2881111"/>
            <a:ext cx="3909391"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65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Experimental </a:t>
            </a:r>
            <a:r>
              <a:rPr lang="en-US" dirty="0" smtClean="0"/>
              <a:t>Setup</a:t>
            </a:r>
            <a:endParaRPr lang="en-US" dirty="0"/>
          </a:p>
        </p:txBody>
      </p:sp>
      <p:sp>
        <p:nvSpPr>
          <p:cNvPr id="3" name="Content Placeholder 2"/>
          <p:cNvSpPr>
            <a:spLocks noGrp="1"/>
          </p:cNvSpPr>
          <p:nvPr>
            <p:ph idx="1"/>
          </p:nvPr>
        </p:nvSpPr>
        <p:spPr>
          <a:xfrm>
            <a:off x="628650" y="1825625"/>
            <a:ext cx="5047755" cy="4351338"/>
          </a:xfrm>
        </p:spPr>
        <p:txBody>
          <a:bodyPr>
            <a:normAutofit/>
          </a:bodyPr>
          <a:lstStyle/>
          <a:p>
            <a:r>
              <a:rPr lang="en-US" dirty="0"/>
              <a:t>Spyder3 1k, 36 kHz GigE</a:t>
            </a:r>
          </a:p>
          <a:p>
            <a:pPr lvl="1"/>
            <a:r>
              <a:rPr lang="en-US" dirty="0"/>
              <a:t>M</a:t>
            </a:r>
            <a:r>
              <a:rPr lang="en-US" dirty="0" smtClean="0"/>
              <a:t>onochrome </a:t>
            </a:r>
            <a:r>
              <a:rPr lang="en-US" dirty="0"/>
              <a:t>line scan camera</a:t>
            </a:r>
          </a:p>
          <a:p>
            <a:r>
              <a:rPr lang="en-US" dirty="0" smtClean="0"/>
              <a:t>Bass </a:t>
            </a:r>
            <a:r>
              <a:rPr lang="en-US" dirty="0" smtClean="0"/>
              <a:t>speaker</a:t>
            </a:r>
          </a:p>
          <a:p>
            <a:r>
              <a:rPr lang="en-US" dirty="0" smtClean="0"/>
              <a:t>LED flashlights from our mobile phones</a:t>
            </a:r>
          </a:p>
          <a:p>
            <a:pPr lvl="1"/>
            <a:r>
              <a:rPr lang="en-US" dirty="0" smtClean="0"/>
              <a:t>Alternative to </a:t>
            </a:r>
            <a:r>
              <a:rPr lang="en-US" dirty="0" smtClean="0"/>
              <a:t>flickering from fluorescent </a:t>
            </a:r>
            <a:r>
              <a:rPr lang="en-US" dirty="0" smtClean="0"/>
              <a:t>lightbulbs</a:t>
            </a:r>
            <a:endParaRPr lang="en-US" dirty="0" smtClean="0"/>
          </a:p>
          <a:p>
            <a:r>
              <a:rPr lang="en-US" dirty="0" smtClean="0"/>
              <a:t>Audacity to generate audio clips of single and multiple frequencies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583" t="22511" r="18074" b="32121"/>
          <a:stretch/>
        </p:blipFill>
        <p:spPr>
          <a:xfrm>
            <a:off x="5676405" y="1690689"/>
            <a:ext cx="3467595" cy="3111335"/>
          </a:xfrm>
          <a:prstGeom prst="rect">
            <a:avLst/>
          </a:prstGeom>
        </p:spPr>
      </p:pic>
    </p:spTree>
    <p:extLst>
      <p:ext uri="{BB962C8B-B14F-4D97-AF65-F5344CB8AC3E}">
        <p14:creationId xmlns:p14="http://schemas.microsoft.com/office/powerpoint/2010/main" val="1643888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Experimental </a:t>
            </a:r>
            <a:r>
              <a:rPr lang="en-US" dirty="0" smtClean="0"/>
              <a:t>Setup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3352" y="1825625"/>
            <a:ext cx="5817296" cy="4351338"/>
          </a:xfrm>
        </p:spPr>
      </p:pic>
    </p:spTree>
    <p:extLst>
      <p:ext uri="{BB962C8B-B14F-4D97-AF65-F5344CB8AC3E}">
        <p14:creationId xmlns:p14="http://schemas.microsoft.com/office/powerpoint/2010/main" val="1378692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1D Camera Output</a:t>
            </a:r>
            <a:endParaRPr lang="en-US" dirty="0"/>
          </a:p>
        </p:txBody>
      </p:sp>
      <p:pic>
        <p:nvPicPr>
          <p:cNvPr id="4" name="50hz_controlled_wt2uos.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grayscl/>
          </a:blip>
          <a:stretch>
            <a:fillRect/>
          </a:stretch>
        </p:blipFill>
        <p:spPr>
          <a:xfrm>
            <a:off x="628650" y="1653988"/>
            <a:ext cx="7886700" cy="4330420"/>
          </a:xfrm>
        </p:spPr>
      </p:pic>
      <p:sp>
        <p:nvSpPr>
          <p:cNvPr id="5" name="TextBox 4"/>
          <p:cNvSpPr txBox="1"/>
          <p:nvPr/>
        </p:nvSpPr>
        <p:spPr>
          <a:xfrm>
            <a:off x="6543304" y="6210794"/>
            <a:ext cx="1972046" cy="369332"/>
          </a:xfrm>
          <a:prstGeom prst="rect">
            <a:avLst/>
          </a:prstGeom>
          <a:noFill/>
        </p:spPr>
        <p:txBody>
          <a:bodyPr wrap="square" rtlCol="0">
            <a:spAutoFit/>
          </a:bodyPr>
          <a:lstStyle/>
          <a:p>
            <a:pPr algn="r"/>
            <a:r>
              <a:rPr lang="en-US" smtClean="0"/>
              <a:t>50 Hz Audio Signal</a:t>
            </a:r>
            <a:endParaRPr lang="en-US"/>
          </a:p>
        </p:txBody>
      </p:sp>
    </p:spTree>
    <p:extLst>
      <p:ext uri="{BB962C8B-B14F-4D97-AF65-F5344CB8AC3E}">
        <p14:creationId xmlns:p14="http://schemas.microsoft.com/office/powerpoint/2010/main" val="71743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448</TotalTime>
  <Words>967</Words>
  <Application>Microsoft Macintosh PowerPoint</Application>
  <PresentationFormat>Letter Paper (8.5x11 in)</PresentationFormat>
  <Paragraphs>153</Paragraphs>
  <Slides>16</Slides>
  <Notes>12</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Calibri Light</vt:lpstr>
      <vt:lpstr>Arial</vt:lpstr>
      <vt:lpstr>Office Theme</vt:lpstr>
      <vt:lpstr>Reconstructing Audio From Video</vt:lpstr>
      <vt:lpstr>Motivation</vt:lpstr>
      <vt:lpstr>Eulerian Video Magnification</vt:lpstr>
      <vt:lpstr>Amplifying Color Variations</vt:lpstr>
      <vt:lpstr>Motion Magnification</vt:lpstr>
      <vt:lpstr>Audio Reconstruction</vt:lpstr>
      <vt:lpstr>Experimental Setup</vt:lpstr>
      <vt:lpstr>Experimental Setup</vt:lpstr>
      <vt:lpstr>1D Camera Output</vt:lpstr>
      <vt:lpstr>Problems We Faced</vt:lpstr>
      <vt:lpstr>Reconstructions</vt:lpstr>
      <vt:lpstr>Reconstructions</vt:lpstr>
      <vt:lpstr>Reconstructions</vt:lpstr>
      <vt:lpstr>Music Reconstruction</vt:lpstr>
      <vt:lpstr>Speech Reconstruction</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Audio From Video</dc:title>
  <dc:creator>Rishi Kapadia</dc:creator>
  <cp:lastModifiedBy>Rishi Kapadia</cp:lastModifiedBy>
  <cp:revision>97</cp:revision>
  <dcterms:created xsi:type="dcterms:W3CDTF">2016-11-19T23:39:02Z</dcterms:created>
  <dcterms:modified xsi:type="dcterms:W3CDTF">2016-11-20T07:37:17Z</dcterms:modified>
</cp:coreProperties>
</file>